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37" r:id="rId3"/>
    <p:sldId id="432" r:id="rId4"/>
    <p:sldId id="442" r:id="rId5"/>
    <p:sldId id="461" r:id="rId6"/>
    <p:sldId id="438" r:id="rId7"/>
    <p:sldId id="462" r:id="rId8"/>
    <p:sldId id="444" r:id="rId9"/>
    <p:sldId id="443" r:id="rId10"/>
    <p:sldId id="422" r:id="rId11"/>
    <p:sldId id="433" r:id="rId12"/>
    <p:sldId id="452" r:id="rId13"/>
    <p:sldId id="457" r:id="rId14"/>
    <p:sldId id="453" r:id="rId15"/>
    <p:sldId id="456" r:id="rId16"/>
    <p:sldId id="445" r:id="rId17"/>
    <p:sldId id="454" r:id="rId18"/>
    <p:sldId id="455" r:id="rId19"/>
    <p:sldId id="447" r:id="rId20"/>
    <p:sldId id="458" r:id="rId21"/>
    <p:sldId id="459" r:id="rId22"/>
    <p:sldId id="460" r:id="rId23"/>
    <p:sldId id="436" r:id="rId24"/>
    <p:sldId id="448" r:id="rId25"/>
    <p:sldId id="374" r:id="rId26"/>
    <p:sldId id="430" r:id="rId27"/>
    <p:sldId id="425" r:id="rId28"/>
    <p:sldId id="426" r:id="rId29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88" autoAdjust="0"/>
    <p:restoredTop sz="94660" autoAdjust="0"/>
  </p:normalViewPr>
  <p:slideViewPr>
    <p:cSldViewPr>
      <p:cViewPr varScale="1">
        <p:scale>
          <a:sx n="112" d="100"/>
          <a:sy n="112" d="100"/>
        </p:scale>
        <p:origin x="66" y="264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72FA1-3820-4D04-A0C3-D1EE0F6BCD8C}" type="presOf" srcId="{48E050B7-6720-4F1E-8A13-DF08250B1462}" destId="{45BC5BD9-ADE7-4796-A8BD-B40EECC242BC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1292D7F7-A295-4729-A23C-C400CBBDBD99}" type="presOf" srcId="{4F92C6CD-5DEC-406C-A5BA-8F8967EE36C1}" destId="{D9025177-FC84-4A84-AA87-6F82B18FCFDE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DCCE0AB4-8DBA-4D53-B756-9C2D299E986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DD07ADAB-D291-41A6-9FEC-EE99B434908F}" type="presOf" srcId="{E908938A-9A27-4738-A42D-397892CA76A6}" destId="{316F5175-04E2-481C-9572-053FBD6AAE3E}" srcOrd="0" destOrd="0" presId="urn:microsoft.com/office/officeart/2005/8/layout/chevron1"/>
    <dgm:cxn modelId="{39F0391B-D3F9-4E4D-B439-80767F68638D}" type="presParOf" srcId="{45BC5BD9-ADE7-4796-A8BD-B40EECC242BC}" destId="{316F5175-04E2-481C-9572-053FBD6AAE3E}" srcOrd="0" destOrd="0" presId="urn:microsoft.com/office/officeart/2005/8/layout/chevron1"/>
    <dgm:cxn modelId="{E8595F5F-03CE-472E-BD1B-F62C35C1498F}" type="presParOf" srcId="{45BC5BD9-ADE7-4796-A8BD-B40EECC242BC}" destId="{6D6752F1-1F29-4430-84EE-4F1913CC4BA1}" srcOrd="1" destOrd="0" presId="urn:microsoft.com/office/officeart/2005/8/layout/chevron1"/>
    <dgm:cxn modelId="{F8FC9BD9-B8D8-4ABF-AA58-CF5BB9AC291A}" type="presParOf" srcId="{45BC5BD9-ADE7-4796-A8BD-B40EECC242BC}" destId="{0F298228-4916-422F-AE09-0980E9831509}" srcOrd="2" destOrd="0" presId="urn:microsoft.com/office/officeart/2005/8/layout/chevron1"/>
    <dgm:cxn modelId="{348889E8-DFAA-43D4-BDD3-6DA794691EC0}" type="presParOf" srcId="{45BC5BD9-ADE7-4796-A8BD-B40EECC242BC}" destId="{40A7C379-9CB8-4CB9-872E-EB19AEC2E215}" srcOrd="3" destOrd="0" presId="urn:microsoft.com/office/officeart/2005/8/layout/chevron1"/>
    <dgm:cxn modelId="{0D09361B-B41C-413F-9637-7361DACBE413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2E616A-A372-4820-AE3D-3F45076FB5D5}" type="presOf" srcId="{48E050B7-6720-4F1E-8A13-DF08250B1462}" destId="{45BC5BD9-ADE7-4796-A8BD-B40EECC242BC}" srcOrd="0" destOrd="0" presId="urn:microsoft.com/office/officeart/2005/8/layout/chevron1"/>
    <dgm:cxn modelId="{CE655D76-2971-426C-87B6-4DF520DC9551}" type="presOf" srcId="{9877E3A5-C776-4919-B31F-88C23DC49646}" destId="{0F298228-4916-422F-AE09-0980E9831509}" srcOrd="0" destOrd="0" presId="urn:microsoft.com/office/officeart/2005/8/layout/chevron1"/>
    <dgm:cxn modelId="{C57CE576-5A9B-4FAD-9323-92BB7F4B51C8}" type="presOf" srcId="{4F92C6CD-5DEC-406C-A5BA-8F8967EE36C1}" destId="{D9025177-FC84-4A84-AA87-6F82B18FCFDE}" srcOrd="0" destOrd="0" presId="urn:microsoft.com/office/officeart/2005/8/layout/chevron1"/>
    <dgm:cxn modelId="{51E3E787-AC9E-4C9D-90FD-2B55753091BB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E869A982-4987-4F37-9D0B-53E46E185F21}" type="presParOf" srcId="{45BC5BD9-ADE7-4796-A8BD-B40EECC242BC}" destId="{316F5175-04E2-481C-9572-053FBD6AAE3E}" srcOrd="0" destOrd="0" presId="urn:microsoft.com/office/officeart/2005/8/layout/chevron1"/>
    <dgm:cxn modelId="{2DCFFB84-0151-4A1B-BD0C-8E0FDE0996F0}" type="presParOf" srcId="{45BC5BD9-ADE7-4796-A8BD-B40EECC242BC}" destId="{6D6752F1-1F29-4430-84EE-4F1913CC4BA1}" srcOrd="1" destOrd="0" presId="urn:microsoft.com/office/officeart/2005/8/layout/chevron1"/>
    <dgm:cxn modelId="{C56895B8-1E32-4490-AADF-5A4CD81C8896}" type="presParOf" srcId="{45BC5BD9-ADE7-4796-A8BD-B40EECC242BC}" destId="{0F298228-4916-422F-AE09-0980E9831509}" srcOrd="2" destOrd="0" presId="urn:microsoft.com/office/officeart/2005/8/layout/chevron1"/>
    <dgm:cxn modelId="{DA6AF3EF-3DDA-4680-A848-59F6D158B53B}" type="presParOf" srcId="{45BC5BD9-ADE7-4796-A8BD-B40EECC242BC}" destId="{40A7C379-9CB8-4CB9-872E-EB19AEC2E215}" srcOrd="3" destOrd="0" presId="urn:microsoft.com/office/officeart/2005/8/layout/chevron1"/>
    <dgm:cxn modelId="{8F3B53A7-3B50-4CA5-9D2A-A1FC39159574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54C345CE-7134-4352-A2BE-BB7E31CE6449}" type="presOf" srcId="{4F92C6CD-5DEC-406C-A5BA-8F8967EE36C1}" destId="{D9025177-FC84-4A84-AA87-6F82B18FCFDE}" srcOrd="0" destOrd="0" presId="urn:microsoft.com/office/officeart/2005/8/layout/chevron1"/>
    <dgm:cxn modelId="{817D992A-042D-4B31-AE8B-BB71E80EB643}" type="presOf" srcId="{48E050B7-6720-4F1E-8A13-DF08250B1462}" destId="{45BC5BD9-ADE7-4796-A8BD-B40EECC242BC}" srcOrd="0" destOrd="0" presId="urn:microsoft.com/office/officeart/2005/8/layout/chevron1"/>
    <dgm:cxn modelId="{35B86EB4-6199-4952-ABE0-766A655666D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1FCEB3FE-8722-4F7A-BDDD-42C14A7830D6}" type="presOf" srcId="{9877E3A5-C776-4919-B31F-88C23DC49646}" destId="{0F298228-4916-422F-AE09-0980E9831509}" srcOrd="0" destOrd="0" presId="urn:microsoft.com/office/officeart/2005/8/layout/chevron1"/>
    <dgm:cxn modelId="{10C9F398-8C78-42FE-BA18-B30B03B287BA}" type="presParOf" srcId="{45BC5BD9-ADE7-4796-A8BD-B40EECC242BC}" destId="{316F5175-04E2-481C-9572-053FBD6AAE3E}" srcOrd="0" destOrd="0" presId="urn:microsoft.com/office/officeart/2005/8/layout/chevron1"/>
    <dgm:cxn modelId="{365B221F-8314-4252-AF10-E2B216D00084}" type="presParOf" srcId="{45BC5BD9-ADE7-4796-A8BD-B40EECC242BC}" destId="{6D6752F1-1F29-4430-84EE-4F1913CC4BA1}" srcOrd="1" destOrd="0" presId="urn:microsoft.com/office/officeart/2005/8/layout/chevron1"/>
    <dgm:cxn modelId="{45591FD2-4C42-42BA-B676-86C091014716}" type="presParOf" srcId="{45BC5BD9-ADE7-4796-A8BD-B40EECC242BC}" destId="{0F298228-4916-422F-AE09-0980E9831509}" srcOrd="2" destOrd="0" presId="urn:microsoft.com/office/officeart/2005/8/layout/chevron1"/>
    <dgm:cxn modelId="{9009CCAE-E878-4F87-BD2C-18D4EBD1487C}" type="presParOf" srcId="{45BC5BD9-ADE7-4796-A8BD-B40EECC242BC}" destId="{40A7C379-9CB8-4CB9-872E-EB19AEC2E215}" srcOrd="3" destOrd="0" presId="urn:microsoft.com/office/officeart/2005/8/layout/chevron1"/>
    <dgm:cxn modelId="{97600644-3C7F-4BAC-84BB-407FE28E86B9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4DCF8A4-EED6-4401-9713-33FA57467C3A}" type="presOf" srcId="{F224DF74-40BD-487D-A53D-BC04A71A3C21}" destId="{00511D79-4876-4F63-ABCC-9D155609AAFC}" srcOrd="1" destOrd="0" presId="urn:microsoft.com/office/officeart/2005/8/layout/cycle7"/>
    <dgm:cxn modelId="{06C3799F-3E61-4C7C-825B-759175D29F6E}" type="presOf" srcId="{B72277E8-F561-4F03-B3BD-9BA8172BF4B8}" destId="{406B5D6E-613D-44EE-BDEC-405774CC72F8}" srcOrd="0" destOrd="0" presId="urn:microsoft.com/office/officeart/2005/8/layout/cycle7"/>
    <dgm:cxn modelId="{FF2FBC85-A99C-4E4F-AE74-1FEBBBFB9B14}" type="presOf" srcId="{2C2F89EE-6162-44DE-95DA-4A51EFAA0FB8}" destId="{1A768FA5-605D-4DF1-AB20-F6F0F03CCF94}" srcOrd="1" destOrd="0" presId="urn:microsoft.com/office/officeart/2005/8/layout/cycle7"/>
    <dgm:cxn modelId="{DDD23D7D-161E-4FA7-94D6-B853E9CAC1DD}" type="presOf" srcId="{0358F711-5E2B-4156-9C74-9912281C7F7B}" destId="{B54060F9-EC87-4075-B08A-03D564BBB2F3}" srcOrd="0" destOrd="0" presId="urn:microsoft.com/office/officeart/2005/8/layout/cycle7"/>
    <dgm:cxn modelId="{62DA441A-B780-4DED-AA86-17E553036AF9}" type="presOf" srcId="{F91A7542-839F-4B43-8061-27EE465F5766}" destId="{5F33C1D5-C496-4D57-A543-1554F238B0BB}" srcOrd="0" destOrd="0" presId="urn:microsoft.com/office/officeart/2005/8/layout/cycle7"/>
    <dgm:cxn modelId="{FE10E4A8-107E-4837-ADD8-9132D3C72561}" type="presOf" srcId="{BD247CE9-7339-4F7D-AE48-59616D94BBAE}" destId="{D46518B7-8024-42F0-9514-92272616DF6F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77C06E2D-7152-461D-9EC0-C6929A956471}" type="presOf" srcId="{F91A7542-839F-4B43-8061-27EE465F5766}" destId="{95859741-10C1-49D2-A8DA-D7D47225C4AE}" srcOrd="1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4C3784D8-D904-4394-A2CD-8A4F97A27195}" type="presOf" srcId="{658DDA4F-AF46-4B2C-B210-9A763B704995}" destId="{3275DFF9-E776-4A6B-B009-AA19CDDE06D5}" srcOrd="0" destOrd="0" presId="urn:microsoft.com/office/officeart/2005/8/layout/cycle7"/>
    <dgm:cxn modelId="{C3BA4FC3-3550-4112-8CD8-DBAE4A6DA5C6}" type="presOf" srcId="{F224DF74-40BD-487D-A53D-BC04A71A3C21}" destId="{A06E592B-8267-4853-B189-8F7E5CBE4E0B}" srcOrd="0" destOrd="0" presId="urn:microsoft.com/office/officeart/2005/8/layout/cycle7"/>
    <dgm:cxn modelId="{0C7CA059-7F5F-4253-A335-BC91A03A80B5}" type="presOf" srcId="{2C2F89EE-6162-44DE-95DA-4A51EFAA0FB8}" destId="{174713E3-E444-46C9-A871-7AF9E9A73618}" srcOrd="0" destOrd="0" presId="urn:microsoft.com/office/officeart/2005/8/layout/cycle7"/>
    <dgm:cxn modelId="{02687C22-2280-49C1-AF9C-0A150457E8C3}" type="presParOf" srcId="{D46518B7-8024-42F0-9514-92272616DF6F}" destId="{406B5D6E-613D-44EE-BDEC-405774CC72F8}" srcOrd="0" destOrd="0" presId="urn:microsoft.com/office/officeart/2005/8/layout/cycle7"/>
    <dgm:cxn modelId="{594AFF01-CDA9-4D65-86DD-800A35FDDE30}" type="presParOf" srcId="{D46518B7-8024-42F0-9514-92272616DF6F}" destId="{A06E592B-8267-4853-B189-8F7E5CBE4E0B}" srcOrd="1" destOrd="0" presId="urn:microsoft.com/office/officeart/2005/8/layout/cycle7"/>
    <dgm:cxn modelId="{CD73C1B1-FBE4-4456-98F5-279312F3035E}" type="presParOf" srcId="{A06E592B-8267-4853-B189-8F7E5CBE4E0B}" destId="{00511D79-4876-4F63-ABCC-9D155609AAFC}" srcOrd="0" destOrd="0" presId="urn:microsoft.com/office/officeart/2005/8/layout/cycle7"/>
    <dgm:cxn modelId="{A2A0E22D-FFEA-4A42-8341-0B2A5E3CC224}" type="presParOf" srcId="{D46518B7-8024-42F0-9514-92272616DF6F}" destId="{B54060F9-EC87-4075-B08A-03D564BBB2F3}" srcOrd="2" destOrd="0" presId="urn:microsoft.com/office/officeart/2005/8/layout/cycle7"/>
    <dgm:cxn modelId="{33CED22E-57D5-4215-9660-453432F3E0D0}" type="presParOf" srcId="{D46518B7-8024-42F0-9514-92272616DF6F}" destId="{5F33C1D5-C496-4D57-A543-1554F238B0BB}" srcOrd="3" destOrd="0" presId="urn:microsoft.com/office/officeart/2005/8/layout/cycle7"/>
    <dgm:cxn modelId="{D33E10E3-5D39-422F-A70E-D95E1BC70F71}" type="presParOf" srcId="{5F33C1D5-C496-4D57-A543-1554F238B0BB}" destId="{95859741-10C1-49D2-A8DA-D7D47225C4AE}" srcOrd="0" destOrd="0" presId="urn:microsoft.com/office/officeart/2005/8/layout/cycle7"/>
    <dgm:cxn modelId="{52E794AB-6CE8-4D68-9F89-F5CB6C53187B}" type="presParOf" srcId="{D46518B7-8024-42F0-9514-92272616DF6F}" destId="{3275DFF9-E776-4A6B-B009-AA19CDDE06D5}" srcOrd="4" destOrd="0" presId="urn:microsoft.com/office/officeart/2005/8/layout/cycle7"/>
    <dgm:cxn modelId="{F4EDE705-10D6-4826-9F63-B5A503340FA8}" type="presParOf" srcId="{D46518B7-8024-42F0-9514-92272616DF6F}" destId="{174713E3-E444-46C9-A871-7AF9E9A73618}" srcOrd="5" destOrd="0" presId="urn:microsoft.com/office/officeart/2005/8/layout/cycle7"/>
    <dgm:cxn modelId="{5B1189C0-2398-4FC9-8DC8-4E0B4F4BC93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373566" y="843130"/>
          <a:ext cx="925274" cy="9252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509069" y="978633"/>
        <a:ext cx="654268" cy="654268"/>
      </dsp:txXfrm>
    </dsp:sp>
    <dsp:sp modelId="{5CD3774F-E29E-4687-A1C3-BDDD159BE382}">
      <dsp:nvSpPr>
        <dsp:cNvPr id="0" name=""/>
        <dsp:cNvSpPr/>
      </dsp:nvSpPr>
      <dsp:spPr>
        <a:xfrm>
          <a:off x="1427594" y="9647"/>
          <a:ext cx="817219" cy="6291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547273" y="101785"/>
        <a:ext cx="577861" cy="444879"/>
      </dsp:txXfrm>
    </dsp:sp>
    <dsp:sp modelId="{26C14085-DFD9-4D6D-8007-B563FA7D5844}">
      <dsp:nvSpPr>
        <dsp:cNvPr id="0" name=""/>
        <dsp:cNvSpPr/>
      </dsp:nvSpPr>
      <dsp:spPr>
        <a:xfrm>
          <a:off x="2409136" y="991190"/>
          <a:ext cx="817219" cy="6291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528815" y="1083328"/>
        <a:ext cx="577861" cy="444879"/>
      </dsp:txXfrm>
    </dsp:sp>
    <dsp:sp modelId="{01E12561-06C0-43A1-A696-555F32AB9132}">
      <dsp:nvSpPr>
        <dsp:cNvPr id="0" name=""/>
        <dsp:cNvSpPr/>
      </dsp:nvSpPr>
      <dsp:spPr>
        <a:xfrm>
          <a:off x="1427594" y="1972732"/>
          <a:ext cx="817219" cy="6291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547273" y="2064870"/>
        <a:ext cx="577861" cy="444879"/>
      </dsp:txXfrm>
    </dsp:sp>
    <dsp:sp modelId="{66809EAA-DCD7-46A3-B9E4-89D70C8AF7BA}">
      <dsp:nvSpPr>
        <dsp:cNvPr id="0" name=""/>
        <dsp:cNvSpPr/>
      </dsp:nvSpPr>
      <dsp:spPr>
        <a:xfrm>
          <a:off x="446051" y="991190"/>
          <a:ext cx="817219" cy="6291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565730" y="1083328"/>
        <a:ext cx="577861" cy="44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8016" y="921472"/>
          <a:ext cx="1010511" cy="1010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376002" y="1069458"/>
        <a:ext cx="714539" cy="714539"/>
      </dsp:txXfrm>
    </dsp:sp>
    <dsp:sp modelId="{5CD3774F-E29E-4687-A1C3-BDDD159BE382}">
      <dsp:nvSpPr>
        <dsp:cNvPr id="0" name=""/>
        <dsp:cNvSpPr/>
      </dsp:nvSpPr>
      <dsp:spPr>
        <a:xfrm>
          <a:off x="1346089" y="1019"/>
          <a:ext cx="774366" cy="707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459492" y="104609"/>
        <a:ext cx="547560" cy="500177"/>
      </dsp:txXfrm>
    </dsp:sp>
    <dsp:sp modelId="{26C14085-DFD9-4D6D-8007-B563FA7D5844}">
      <dsp:nvSpPr>
        <dsp:cNvPr id="0" name=""/>
        <dsp:cNvSpPr/>
      </dsp:nvSpPr>
      <dsp:spPr>
        <a:xfrm>
          <a:off x="2365649" y="741773"/>
          <a:ext cx="774366" cy="7073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479052" y="845363"/>
        <a:ext cx="547560" cy="500177"/>
      </dsp:txXfrm>
    </dsp:sp>
    <dsp:sp modelId="{01E12561-06C0-43A1-A696-555F32AB9132}">
      <dsp:nvSpPr>
        <dsp:cNvPr id="0" name=""/>
        <dsp:cNvSpPr/>
      </dsp:nvSpPr>
      <dsp:spPr>
        <a:xfrm>
          <a:off x="1976212" y="1940338"/>
          <a:ext cx="774366" cy="7073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089615" y="2043928"/>
        <a:ext cx="547560" cy="500177"/>
      </dsp:txXfrm>
    </dsp:sp>
    <dsp:sp modelId="{66809EAA-DCD7-46A3-B9E4-89D70C8AF7BA}">
      <dsp:nvSpPr>
        <dsp:cNvPr id="0" name=""/>
        <dsp:cNvSpPr/>
      </dsp:nvSpPr>
      <dsp:spPr>
        <a:xfrm>
          <a:off x="715966" y="1940338"/>
          <a:ext cx="774366" cy="7073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829369" y="2043928"/>
        <a:ext cx="547560" cy="500177"/>
      </dsp:txXfrm>
    </dsp:sp>
    <dsp:sp modelId="{7EAC1EEA-96CC-494B-B33B-7AABD5317802}">
      <dsp:nvSpPr>
        <dsp:cNvPr id="0" name=""/>
        <dsp:cNvSpPr/>
      </dsp:nvSpPr>
      <dsp:spPr>
        <a:xfrm>
          <a:off x="326529" y="741773"/>
          <a:ext cx="774366" cy="70735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439932" y="845363"/>
        <a:ext cx="547560" cy="500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稳定</a:t>
          </a:r>
          <a:endParaRPr lang="zh-CN" altLang="en-US" sz="2800" kern="1200" dirty="0">
            <a:latin typeface="+mn-lt"/>
          </a:endParaRPr>
        </a:p>
      </dsp:txBody>
      <dsp:txXfrm>
        <a:off x="254439" y="0"/>
        <a:ext cx="2433364" cy="504056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效率</a:t>
          </a:r>
          <a:endParaRPr lang="zh-CN" altLang="en-US" sz="2800" kern="1200" dirty="0">
            <a:latin typeface="+mn-lt"/>
          </a:endParaRPr>
        </a:p>
      </dsp:txBody>
      <dsp:txXfrm>
        <a:off x="2898117" y="0"/>
        <a:ext cx="2433364" cy="504056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画质</a:t>
          </a:r>
          <a:endParaRPr lang="zh-CN" altLang="en-US" sz="2800" kern="1200" dirty="0">
            <a:latin typeface="+mn-lt"/>
          </a:endParaRPr>
        </a:p>
      </dsp:txBody>
      <dsp:txXfrm>
        <a:off x="5541796" y="0"/>
        <a:ext cx="2433364" cy="5040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HTML5(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WebGL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网络化服务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2015.04.27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市场需求？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 – </a:t>
            </a:r>
            <a:r>
              <a:rPr lang="zh-CN" altLang="en-US"/>
              <a:t>三维</a:t>
            </a:r>
            <a:r>
              <a:rPr lang="zh-CN" altLang="en-US" smtClean="0"/>
              <a:t>展示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7444" y="436958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各种三维格式的文件，上传到云存储服务器。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35976" y="1792981"/>
            <a:ext cx="2448272" cy="72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云</a:t>
            </a:r>
            <a:r>
              <a:rPr lang="zh-CN" altLang="en-US"/>
              <a:t>存储</a:t>
            </a:r>
          </a:p>
        </p:txBody>
      </p:sp>
      <p:sp>
        <p:nvSpPr>
          <p:cNvPr id="9" name="椭圆 8"/>
          <p:cNvSpPr/>
          <p:nvPr/>
        </p:nvSpPr>
        <p:spPr>
          <a:xfrm>
            <a:off x="207444" y="1072901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3DS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7444" y="1648965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OBJ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7444" y="2225029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PLY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7444" y="2801093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STL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9" idx="6"/>
            <a:endCxn id="5" idx="1"/>
          </p:cNvCxnSpPr>
          <p:nvPr/>
        </p:nvCxnSpPr>
        <p:spPr>
          <a:xfrm>
            <a:off x="1359572" y="1288925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5" idx="1"/>
          </p:cNvCxnSpPr>
          <p:nvPr/>
        </p:nvCxnSpPr>
        <p:spPr>
          <a:xfrm>
            <a:off x="1359572" y="1864989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6"/>
            <a:endCxn id="5" idx="1"/>
          </p:cNvCxnSpPr>
          <p:nvPr/>
        </p:nvCxnSpPr>
        <p:spPr>
          <a:xfrm flipV="1">
            <a:off x="1359572" y="2153021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6"/>
            <a:endCxn id="5" idx="1"/>
          </p:cNvCxnSpPr>
          <p:nvPr/>
        </p:nvCxnSpPr>
        <p:spPr>
          <a:xfrm flipV="1">
            <a:off x="1359572" y="2153021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264168" y="2682055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纹理</a:t>
            </a:r>
            <a:r>
              <a:rPr lang="en-US" altLang="zh-CN" smtClean="0"/>
              <a:t>/</a:t>
            </a:r>
            <a:r>
              <a:rPr lang="zh-CN" altLang="en-US" smtClean="0"/>
              <a:t>材质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5" idx="2"/>
            <a:endCxn id="41" idx="1"/>
          </p:cNvCxnSpPr>
          <p:nvPr/>
        </p:nvCxnSpPr>
        <p:spPr>
          <a:xfrm rot="16200000" flipH="1">
            <a:off x="3859453" y="2413720"/>
            <a:ext cx="305375" cy="504056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254112" y="3123811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三维模型</a:t>
            </a:r>
            <a:endParaRPr lang="zh-CN" altLang="en-US"/>
          </a:p>
        </p:txBody>
      </p:sp>
      <p:cxnSp>
        <p:nvCxnSpPr>
          <p:cNvPr id="49" name="直接箭头连接符 42"/>
          <p:cNvCxnSpPr>
            <a:stCxn id="5" idx="2"/>
            <a:endCxn id="48" idx="1"/>
          </p:cNvCxnSpPr>
          <p:nvPr/>
        </p:nvCxnSpPr>
        <p:spPr>
          <a:xfrm rot="16200000" flipH="1">
            <a:off x="3633547" y="2639626"/>
            <a:ext cx="747131" cy="49400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2"/>
          <p:cNvCxnSpPr>
            <a:stCxn id="5" idx="2"/>
            <a:endCxn id="55" idx="1"/>
          </p:cNvCxnSpPr>
          <p:nvPr/>
        </p:nvCxnSpPr>
        <p:spPr>
          <a:xfrm rot="16200000" flipH="1">
            <a:off x="3427909" y="2845264"/>
            <a:ext cx="1188887" cy="5244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284592" y="3565567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三维场景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260614" y="43126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三维数据根据作用被分解存储。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5217548" y="1897175"/>
            <a:ext cx="1800200" cy="511691"/>
          </a:xfrm>
          <a:prstGeom prst="rightArrow">
            <a:avLst>
              <a:gd name="adj1" fmla="val 50000"/>
              <a:gd name="adj2" fmla="val 852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访问</a:t>
            </a:r>
            <a:r>
              <a:rPr lang="en-US" altLang="zh-CN" smtClean="0"/>
              <a:t>API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902876" y="1360254"/>
            <a:ext cx="229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对外提供访问接口。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4832" y="1504949"/>
            <a:ext cx="151216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MOJS</a:t>
            </a:r>
          </a:p>
          <a:p>
            <a:pPr algn="ctr"/>
            <a:r>
              <a:rPr lang="zh-CN" altLang="en-US" smtClean="0"/>
              <a:t>显示引擎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444208" y="42310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可以在客户端自己显示任何数据，实现自己的商业逻辑。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/>
              <a:t>渲染</a:t>
            </a:r>
            <a:r>
              <a:rPr lang="zh-CN" altLang="en-US" smtClean="0"/>
              <a:t>效果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mtClean="0"/>
              <a:t>已经</a:t>
            </a:r>
            <a:r>
              <a:rPr lang="zh-CN" altLang="en-US"/>
              <a:t>支持</a:t>
            </a:r>
            <a:endParaRPr lang="en-US" altLang="zh-CN" smtClean="0"/>
          </a:p>
          <a:p>
            <a:pPr lvl="1"/>
            <a:r>
              <a:rPr lang="zh-CN" altLang="en-US" smtClean="0"/>
              <a:t>基础光照效果</a:t>
            </a:r>
            <a:r>
              <a:rPr lang="en-US" altLang="zh-CN" smtClean="0"/>
              <a:t>(VertexColor + Diffuse + Normal + Specular)</a:t>
            </a:r>
          </a:p>
          <a:p>
            <a:pPr lvl="1"/>
            <a:r>
              <a:rPr lang="zh-CN" altLang="en-US" smtClean="0"/>
              <a:t>支持动画效果（顶点动画</a:t>
            </a:r>
            <a:r>
              <a:rPr lang="en-US" altLang="zh-CN" smtClean="0"/>
              <a:t>VertexAnimation / </a:t>
            </a:r>
            <a:r>
              <a:rPr lang="zh-CN" altLang="en-US" smtClean="0"/>
              <a:t>骨骼</a:t>
            </a:r>
            <a:r>
              <a:rPr lang="en-US" altLang="zh-CN" smtClean="0"/>
              <a:t>SkeletonAnimation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独立材质功能（</a:t>
            </a:r>
            <a:r>
              <a:rPr lang="en-US" altLang="zh-CN" smtClean="0"/>
              <a:t>Material 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动态</a:t>
            </a:r>
            <a:r>
              <a:rPr lang="en-US" altLang="zh-CN" smtClean="0"/>
              <a:t>Shader</a:t>
            </a:r>
            <a:r>
              <a:rPr lang="zh-CN" altLang="en-US" smtClean="0"/>
              <a:t>功能（自己可以扩充任意效果）</a:t>
            </a:r>
            <a:endParaRPr lang="en-US" altLang="zh-CN" smtClean="0"/>
          </a:p>
          <a:p>
            <a:r>
              <a:rPr lang="zh-CN" altLang="en-US" smtClean="0"/>
              <a:t>未来还将支持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en-US" altLang="zh-CN" smtClean="0"/>
          </a:p>
          <a:p>
            <a:pPr lvl="1"/>
            <a:r>
              <a:rPr lang="zh-CN" altLang="en-US" smtClean="0"/>
              <a:t>水体渲染效果（</a:t>
            </a:r>
            <a:r>
              <a:rPr lang="en-US" altLang="zh-CN" smtClean="0"/>
              <a:t>Water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阴影渲染效果（</a:t>
            </a:r>
            <a:r>
              <a:rPr lang="en-US" altLang="zh-CN" smtClean="0"/>
              <a:t>ShadowMap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/>
              <a:t>环境</a:t>
            </a:r>
            <a:r>
              <a:rPr lang="zh-CN" altLang="en-US" smtClean="0"/>
              <a:t>阴影技术（</a:t>
            </a:r>
            <a:r>
              <a:rPr lang="en-US" altLang="zh-CN" smtClean="0"/>
              <a:t>AmbientMap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延迟光影效果（</a:t>
            </a:r>
            <a:r>
              <a:rPr lang="en-US" altLang="zh-CN" smtClean="0"/>
              <a:t>DeferredShading</a:t>
            </a:r>
            <a:r>
              <a:rPr lang="zh-CN" altLang="en-US" smtClean="0"/>
              <a:t>）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256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渲染效果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51520" y="1082952"/>
            <a:ext cx="8568952" cy="537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/>
              <a:t>现在只是</a:t>
            </a:r>
            <a:r>
              <a:rPr lang="en-US" altLang="zh-CN" sz="2400" smtClean="0"/>
              <a:t>WEBGL-1.0</a:t>
            </a:r>
            <a:r>
              <a:rPr lang="zh-CN" altLang="en-US" sz="2400" smtClean="0"/>
              <a:t>版本，未来显示效果还会有巨大的提升。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6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追求效率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/>
              <a:t>自动检测浏览器</a:t>
            </a:r>
            <a:r>
              <a:rPr lang="zh-CN" altLang="en-US" smtClean="0"/>
              <a:t>功能，适配渲染技术。</a:t>
            </a:r>
            <a:endParaRPr lang="en-US" altLang="zh-CN"/>
          </a:p>
          <a:p>
            <a:pPr lvl="1"/>
            <a:r>
              <a:rPr lang="zh-CN" altLang="en-US" smtClean="0"/>
              <a:t>开启和关闭</a:t>
            </a:r>
            <a:r>
              <a:rPr lang="en-US" altLang="zh-CN" smtClean="0"/>
              <a:t>VBA</a:t>
            </a:r>
            <a:r>
              <a:rPr lang="zh-CN" altLang="en-US" smtClean="0"/>
              <a:t>技术。</a:t>
            </a:r>
            <a:endParaRPr lang="en-US" altLang="zh-CN" smtClean="0"/>
          </a:p>
          <a:p>
            <a:r>
              <a:rPr lang="zh-CN" altLang="en-US"/>
              <a:t>渲染管道自动分组技术。</a:t>
            </a:r>
            <a:endParaRPr lang="en-US" altLang="zh-CN"/>
          </a:p>
          <a:p>
            <a:pPr lvl="1"/>
            <a:r>
              <a:rPr lang="zh-CN" altLang="en-US"/>
              <a:t>优化数据流绑定。</a:t>
            </a:r>
            <a:endParaRPr lang="en-US" altLang="zh-CN"/>
          </a:p>
          <a:p>
            <a:pPr lvl="1"/>
            <a:r>
              <a:rPr lang="zh-CN" altLang="en-US"/>
              <a:t>优化纹理绑定。</a:t>
            </a:r>
            <a:endParaRPr lang="en-US" altLang="zh-CN"/>
          </a:p>
          <a:p>
            <a:r>
              <a:rPr lang="zh-CN" altLang="en-US" smtClean="0"/>
              <a:t>动态</a:t>
            </a:r>
            <a:r>
              <a:rPr lang="zh-CN" altLang="en-US"/>
              <a:t>渲染</a:t>
            </a:r>
            <a:r>
              <a:rPr lang="zh-CN" altLang="en-US" smtClean="0"/>
              <a:t>代码生成技术。</a:t>
            </a:r>
            <a:endParaRPr lang="en-US" altLang="zh-CN" smtClean="0"/>
          </a:p>
          <a:p>
            <a:r>
              <a:rPr lang="zh-CN" altLang="en-US" smtClean="0"/>
              <a:t>渲染网格动态合并技术。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可以</a:t>
            </a:r>
            <a:r>
              <a:rPr lang="zh-CN" altLang="en-US"/>
              <a:t>同时渲染上百</a:t>
            </a:r>
            <a:r>
              <a:rPr lang="zh-CN" altLang="en-US" smtClean="0"/>
              <a:t>个独立物件。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9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17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每个显示物件都有独立</a:t>
            </a:r>
            <a:r>
              <a:rPr lang="zh-CN" altLang="en-US" sz="2400" smtClean="0">
                <a:solidFill>
                  <a:srgbClr val="FF0000"/>
                </a:solidFill>
              </a:rPr>
              <a:t>函数库</a:t>
            </a:r>
            <a:r>
              <a:rPr lang="zh-CN" altLang="en-US" sz="2400" smtClean="0"/>
              <a:t>控制。</a:t>
            </a:r>
            <a:endParaRPr lang="en-US" altLang="zh-CN" sz="2400" smtClean="0"/>
          </a:p>
          <a:p>
            <a:r>
              <a:rPr lang="zh-CN" altLang="en-US" sz="2400" smtClean="0"/>
              <a:t>所有模型</a:t>
            </a:r>
            <a:r>
              <a:rPr lang="en-US" altLang="zh-CN" sz="2400" smtClean="0"/>
              <a:t>/</a:t>
            </a:r>
            <a:r>
              <a:rPr lang="zh-CN" altLang="en-US" sz="2400" smtClean="0"/>
              <a:t>场景都会分配</a:t>
            </a:r>
            <a:r>
              <a:rPr lang="zh-CN" altLang="en-US" sz="2400" smtClean="0">
                <a:solidFill>
                  <a:srgbClr val="FF0000"/>
                </a:solidFill>
              </a:rPr>
              <a:t>唯一编号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用户可以自己用非常简单的代码控制创建，显示，隐藏，空间位置，播放动画。</a:t>
            </a:r>
            <a:endParaRPr lang="en-US" altLang="zh-CN" sz="2400" smtClean="0"/>
          </a:p>
          <a:p>
            <a:r>
              <a:rPr lang="zh-CN" altLang="en-US" sz="2400" smtClean="0"/>
              <a:t>例如：</a:t>
            </a:r>
            <a:endParaRPr lang="en-US" altLang="zh-CN" sz="2400" smtClean="0"/>
          </a:p>
          <a:p>
            <a:pPr lvl="1"/>
            <a:r>
              <a:rPr lang="zh-CN" altLang="en-US" sz="1600" smtClean="0"/>
              <a:t>显示一个特定模型：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var canvas = REngine3d.create(hCanvas);</a:t>
            </a:r>
            <a:br>
              <a:rPr lang="en-US" altLang="zh-CN" sz="1600" smtClean="0"/>
            </a:br>
            <a:r>
              <a:rPr lang="en-US" altLang="zh-CN" sz="1600" smtClean="0"/>
              <a:t>var model = RConsole.find(FE3dModelConsole).alloc(canvas.context(), </a:t>
            </a:r>
            <a:r>
              <a:rPr lang="en-US" altLang="zh-CN" sz="1600" smtClean="0">
                <a:solidFill>
                  <a:srgbClr val="FF0000"/>
                </a:solidFill>
              </a:rPr>
              <a:t>GUID</a:t>
            </a:r>
            <a:r>
              <a:rPr lang="en-US" altLang="zh-CN" sz="1600" smtClean="0"/>
              <a:t>);</a:t>
            </a:r>
            <a:br>
              <a:rPr lang="en-US" altLang="zh-CN" sz="1600" smtClean="0"/>
            </a:br>
            <a:r>
              <a:rPr lang="en-US" altLang="zh-CN" sz="1600" smtClean="0"/>
              <a:t>model.matrix().</a:t>
            </a:r>
            <a:r>
              <a:rPr lang="en-US" altLang="zh-CN" sz="1600" smtClean="0">
                <a:solidFill>
                  <a:srgbClr val="FF0000"/>
                </a:solidFill>
              </a:rPr>
              <a:t>setTranslate</a:t>
            </a:r>
            <a:r>
              <a:rPr lang="en-US" altLang="zh-CN" sz="1600" smtClean="0"/>
              <a:t>(X, Y, Z); / </a:t>
            </a:r>
            <a:r>
              <a:rPr lang="en-US" altLang="zh-CN" sz="1600" smtClean="0">
                <a:solidFill>
                  <a:srgbClr val="FF0000"/>
                </a:solidFill>
              </a:rPr>
              <a:t>setRotation</a:t>
            </a:r>
            <a:r>
              <a:rPr lang="en-US" altLang="zh-CN" sz="1600" smtClean="0"/>
              <a:t> / </a:t>
            </a:r>
            <a:r>
              <a:rPr lang="en-US" altLang="zh-CN" sz="1600" smtClean="0">
                <a:solidFill>
                  <a:srgbClr val="FF0000"/>
                </a:solidFill>
              </a:rPr>
              <a:t>setScale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space.layer(‘sprite’).pushDisplay(model);</a:t>
            </a:r>
            <a:br>
              <a:rPr lang="en-US" altLang="zh-CN" sz="1600" smtClean="0"/>
            </a:br>
            <a:r>
              <a:rPr lang="en-US" altLang="zh-CN" sz="1600" smtClean="0"/>
              <a:t>RStage.start(space, 20);</a:t>
            </a:r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89713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7710" t="15201" r="10461" b="8792"/>
          <a:stretch/>
        </p:blipFill>
        <p:spPr>
          <a:xfrm>
            <a:off x="3203848" y="1206748"/>
            <a:ext cx="5651302" cy="3483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132706"/>
            <a:ext cx="3168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前段提供完整的函数库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语言函数库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图形函数库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引擎函数库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游戏函数库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界面函数库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设计函数库</a:t>
            </a:r>
            <a:endParaRPr lang="en-US" altLang="zh-CN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后台提供众多的函数服务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用户访问服务接口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资源访问服务接口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图形处理服务接口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平台分享服务</a:t>
            </a:r>
            <a:r>
              <a:rPr lang="zh-CN" altLang="en-US" sz="1600" smtClean="0"/>
              <a:t>接口</a:t>
            </a:r>
            <a:endParaRPr lang="en-US" altLang="zh-CN" sz="1600" smtClean="0"/>
          </a:p>
          <a:p>
            <a:endParaRPr lang="en-US" altLang="zh-CN" sz="1600" smtClean="0"/>
          </a:p>
          <a:p>
            <a:r>
              <a:rPr lang="zh-CN" altLang="en-US" sz="1600" smtClean="0"/>
              <a:t>方便二次功能开发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1593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开放式接口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：全平台支持。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smtClean="0">
                <a:solidFill>
                  <a:srgbClr val="FF0000"/>
                </a:solidFill>
              </a:rPr>
              <a:t>三维</a:t>
            </a:r>
            <a:r>
              <a:rPr lang="zh-CN" altLang="en-US" sz="2400" smtClean="0">
                <a:solidFill>
                  <a:srgbClr val="FF0000"/>
                </a:solidFill>
              </a:rPr>
              <a:t>化</a:t>
            </a:r>
            <a:r>
              <a:rPr lang="en-US" altLang="zh-CN" sz="2400" smtClean="0">
                <a:solidFill>
                  <a:srgbClr val="FF0000"/>
                </a:solidFill>
              </a:rPr>
              <a:t>(WEBGL)</a:t>
            </a:r>
            <a:r>
              <a:rPr lang="zh-CN" altLang="en-US" sz="2400" smtClean="0"/>
              <a:t>：</a:t>
            </a:r>
            <a:r>
              <a:rPr lang="zh-CN" altLang="en-US" sz="2400" dirty="0" smtClean="0"/>
              <a:t>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</a:t>
            </a:r>
            <a:r>
              <a:rPr lang="zh-CN" altLang="en-US" sz="2800" smtClean="0"/>
              <a:t>。（</a:t>
            </a:r>
            <a:r>
              <a:rPr lang="en-US" altLang="zh-CN" sz="2800" smtClean="0"/>
              <a:t>15HC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</a:t>
            </a:r>
            <a:r>
              <a:rPr lang="zh-CN" altLang="en-US" sz="2800" smtClean="0"/>
              <a:t>。（</a:t>
            </a:r>
            <a:r>
              <a:rPr lang="en-US" altLang="zh-CN" sz="2800" smtClean="0"/>
              <a:t>30HC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2942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1323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7629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916682"/>
            <a:ext cx="8219256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HTML5</a:t>
            </a:r>
            <a:r>
              <a:rPr lang="zh-CN" altLang="en-US" sz="1800" dirty="0" smtClean="0"/>
              <a:t>已经基本支持全平台，大部分浏览器上都能</a:t>
            </a:r>
            <a:r>
              <a:rPr lang="zh-CN" altLang="en-US" sz="1800" smtClean="0"/>
              <a:t>使用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 smtClean="0">
                <a:solidFill>
                  <a:srgbClr val="FF0000"/>
                </a:solidFill>
              </a:rPr>
              <a:t>WEBGL1.0</a:t>
            </a:r>
            <a:r>
              <a:rPr lang="zh-CN" altLang="en-US" sz="1800"/>
              <a:t>只</a:t>
            </a:r>
            <a:r>
              <a:rPr lang="zh-CN" altLang="en-US" sz="1800" smtClean="0"/>
              <a:t>支持部分</a:t>
            </a:r>
            <a:r>
              <a:rPr lang="en-US" altLang="zh-CN" sz="1800" smtClean="0"/>
              <a:t>GPU</a:t>
            </a:r>
            <a:r>
              <a:rPr lang="zh-CN" altLang="en-US" sz="1800" smtClean="0"/>
              <a:t>特性，还不能充分解放硬件的性能。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 smtClean="0">
                <a:solidFill>
                  <a:srgbClr val="FF0000"/>
                </a:solidFill>
              </a:rPr>
              <a:t>WEBGL2.0</a:t>
            </a:r>
            <a:r>
              <a:rPr lang="zh-CN" altLang="en-US" sz="1800" smtClean="0"/>
              <a:t>已经定稿，不久</a:t>
            </a:r>
            <a:r>
              <a:rPr lang="zh-CN" altLang="en-US" sz="1800"/>
              <a:t>所有</a:t>
            </a:r>
            <a:r>
              <a:rPr lang="zh-CN" altLang="en-US" sz="1800" smtClean="0"/>
              <a:t>浏览器会支持更高级的</a:t>
            </a:r>
            <a:r>
              <a:rPr lang="en-US" altLang="zh-CN" sz="1800" smtClean="0"/>
              <a:t>3D</a:t>
            </a:r>
            <a:r>
              <a:rPr lang="zh-CN" altLang="en-US" sz="1800" smtClean="0"/>
              <a:t>特性。</a:t>
            </a:r>
            <a:endParaRPr lang="en-US" altLang="zh-CN" sz="1800" smtClean="0"/>
          </a:p>
          <a:p>
            <a:pPr marL="0" indent="0">
              <a:buNone/>
            </a:pPr>
            <a:r>
              <a:rPr lang="zh-CN" altLang="en-US" sz="1800" smtClean="0"/>
              <a:t>意味着显示</a:t>
            </a:r>
            <a:r>
              <a:rPr lang="zh-CN" altLang="en-US" sz="1800" smtClean="0"/>
              <a:t>效果会跟好，效率会更高。</a:t>
            </a:r>
            <a:endParaRPr lang="en-US" altLang="zh-CN" sz="18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43048709"/>
              </p:ext>
            </p:extLst>
          </p:nvPr>
        </p:nvGraphicFramePr>
        <p:xfrm>
          <a:off x="683568" y="2500858"/>
          <a:ext cx="3672408" cy="261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598753229"/>
              </p:ext>
            </p:extLst>
          </p:nvPr>
        </p:nvGraphicFramePr>
        <p:xfrm>
          <a:off x="4932040" y="2500858"/>
          <a:ext cx="3466545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8470" y="4301058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smtClean="0"/>
              <a:t>上运行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 smtClean="0">
                <a:solidFill>
                  <a:srgbClr val="FF0000"/>
                </a:solidFill>
              </a:rPr>
              <a:t>微信里运行</a:t>
            </a:r>
            <a:r>
              <a:rPr lang="zh-CN" altLang="en-US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能做</a:t>
            </a:r>
            <a:r>
              <a:rPr lang="zh-CN" altLang="en-US"/>
              <a:t>到</a:t>
            </a:r>
            <a:r>
              <a:rPr lang="zh-CN" altLang="en-US" smtClean="0"/>
              <a:t>什么？</a:t>
            </a:r>
            <a:endParaRPr lang="zh-CN" altLang="en-US" dirty="0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67544" y="1132705"/>
            <a:ext cx="8352928" cy="388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smtClean="0"/>
              <a:t>提供了一个可以</a:t>
            </a:r>
            <a:r>
              <a:rPr lang="zh-CN" altLang="en-US" sz="2400" smtClean="0">
                <a:solidFill>
                  <a:srgbClr val="FF0000"/>
                </a:solidFill>
              </a:rPr>
              <a:t>自由设计</a:t>
            </a:r>
            <a:r>
              <a:rPr lang="zh-CN" altLang="en-US" sz="2400" smtClean="0"/>
              <a:t>和</a:t>
            </a:r>
            <a:r>
              <a:rPr lang="zh-CN" altLang="en-US" sz="2400" smtClean="0">
                <a:solidFill>
                  <a:srgbClr val="FF0000"/>
                </a:solidFill>
              </a:rPr>
              <a:t>分享</a:t>
            </a:r>
            <a:r>
              <a:rPr lang="zh-CN" altLang="en-US" sz="2400" smtClean="0"/>
              <a:t>的</a:t>
            </a:r>
            <a:r>
              <a:rPr lang="zh-CN" altLang="en-US" sz="2400" smtClean="0">
                <a:solidFill>
                  <a:srgbClr val="FF0000"/>
                </a:solidFill>
              </a:rPr>
              <a:t>三维世界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扫描：</a:t>
            </a:r>
            <a:endParaRPr lang="en-US" altLang="zh-CN" sz="2400" dirty="0" smtClean="0"/>
          </a:p>
          <a:p>
            <a:pPr lvl="1"/>
            <a:r>
              <a:rPr lang="zh-CN" altLang="en-US" sz="1600" smtClean="0"/>
              <a:t>通过三维扫描方式，建立自己的三维模型。</a:t>
            </a:r>
            <a:r>
              <a:rPr lang="zh-CN" altLang="en-US" sz="1600" smtClean="0"/>
              <a:t>自动绑定骨骼，拥有简单的动画。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扫描一件衣服的二维码，可以直接显示自己模型穿这件衣服的效果。</a:t>
            </a:r>
            <a:endParaRPr lang="en-US" altLang="zh-CN" sz="1600" smtClean="0"/>
          </a:p>
          <a:p>
            <a:pPr lvl="1"/>
            <a:r>
              <a:rPr lang="zh-CN" altLang="en-US" sz="1600"/>
              <a:t>用扫描二维码方式，获得多个模型，可以同时摆在一个画面</a:t>
            </a:r>
            <a:r>
              <a:rPr lang="zh-CN" altLang="en-US" sz="1600"/>
              <a:t>里面</a:t>
            </a:r>
            <a:r>
              <a:rPr lang="zh-CN" altLang="en-US" sz="1600" smtClean="0"/>
              <a:t>。</a:t>
            </a:r>
            <a:endParaRPr lang="en-US" altLang="zh-CN" sz="1600" dirty="0" smtClean="0"/>
          </a:p>
          <a:p>
            <a:r>
              <a:rPr lang="zh-CN" altLang="en-US" sz="2000" smtClean="0"/>
              <a:t>设计：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扫描一个二维码获得模型后，设置颜色或者摆放位置。</a:t>
            </a:r>
            <a:endParaRPr lang="en-US" altLang="zh-CN" sz="1600" smtClean="0"/>
          </a:p>
          <a:p>
            <a:r>
              <a:rPr lang="zh-CN" altLang="en-US" sz="2000" smtClean="0"/>
              <a:t>分享：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通过微信</a:t>
            </a:r>
            <a:r>
              <a:rPr lang="en-US" altLang="zh-CN" sz="1600" smtClean="0"/>
              <a:t>/</a:t>
            </a:r>
            <a:r>
              <a:rPr lang="zh-CN" altLang="en-US" sz="1600"/>
              <a:t>微博</a:t>
            </a:r>
            <a:r>
              <a:rPr lang="en-US" altLang="zh-CN" sz="1600" smtClean="0"/>
              <a:t>/</a:t>
            </a:r>
            <a:r>
              <a:rPr lang="zh-CN" altLang="en-US" sz="1600" smtClean="0"/>
              <a:t>短信</a:t>
            </a:r>
            <a:r>
              <a:rPr lang="en-US" altLang="zh-CN" sz="1600" smtClean="0"/>
              <a:t>/</a:t>
            </a:r>
            <a:r>
              <a:rPr lang="zh-CN" altLang="en-US" sz="1600" smtClean="0"/>
              <a:t>邮件把内容分享给自己的好友。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好友打开后就能看到你设计的东西。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可以点击某个商品，直接到购买页面。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1006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</a:t>
            </a:r>
            <a:r>
              <a:rPr lang="zh-CN" altLang="en-US" sz="1600" smtClean="0"/>
              <a:t>比较</a:t>
            </a:r>
            <a:r>
              <a:rPr lang="zh-CN" altLang="en-US" sz="1600" smtClean="0"/>
              <a:t>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FF0000"/>
                </a:solidFill>
              </a:rPr>
              <a:t>三维</a:t>
            </a:r>
            <a:r>
              <a:rPr lang="zh-CN" altLang="en-US" sz="2400" smtClean="0">
                <a:solidFill>
                  <a:srgbClr val="FF0000"/>
                </a:solidFill>
              </a:rPr>
              <a:t>家具设计</a:t>
            </a:r>
            <a:r>
              <a:rPr lang="zh-CN" altLang="en-US" sz="2400" smtClean="0"/>
              <a:t>：缺乏传播的</a:t>
            </a:r>
            <a:r>
              <a:rPr lang="zh-CN" altLang="en-US" sz="2400" dirty="0" smtClean="0"/>
              <a:t>工具。</a:t>
            </a:r>
            <a:endParaRPr lang="en-US" altLang="zh-CN" sz="2400" dirty="0" smtClean="0"/>
          </a:p>
          <a:p>
            <a:pPr lvl="1"/>
            <a:r>
              <a:rPr lang="zh-CN" altLang="en-US" sz="1600" smtClean="0"/>
              <a:t>可以在</a:t>
            </a:r>
            <a:r>
              <a:rPr lang="en-US" altLang="zh-CN" sz="1600" smtClean="0"/>
              <a:t>PC/</a:t>
            </a:r>
            <a:r>
              <a:rPr lang="zh-CN" altLang="en-US" sz="1600" smtClean="0"/>
              <a:t>平板</a:t>
            </a:r>
            <a:r>
              <a:rPr lang="en-US" altLang="zh-CN" sz="1600" smtClean="0"/>
              <a:t>/</a:t>
            </a:r>
            <a:r>
              <a:rPr lang="zh-CN" altLang="en-US" sz="1600" smtClean="0"/>
              <a:t>手机</a:t>
            </a:r>
            <a:r>
              <a:rPr lang="zh-CN" altLang="en-US" sz="1600" smtClean="0"/>
              <a:t>上查看</a:t>
            </a:r>
            <a:r>
              <a:rPr lang="zh-CN" altLang="en-US" sz="1600" smtClean="0"/>
              <a:t>整体效果</a:t>
            </a:r>
            <a:r>
              <a:rPr lang="zh-CN" altLang="en-US" sz="1600" smtClean="0"/>
              <a:t>，</a:t>
            </a:r>
            <a:r>
              <a:rPr lang="zh-CN" altLang="en-US" sz="1600" dirty="0" smtClean="0"/>
              <a:t>直接下单</a:t>
            </a:r>
            <a:r>
              <a:rPr lang="zh-CN" altLang="en-US" sz="1600" smtClean="0"/>
              <a:t>，</a:t>
            </a:r>
            <a:r>
              <a:rPr lang="zh-CN" altLang="en-US" sz="1600" smtClean="0"/>
              <a:t>在线</a:t>
            </a:r>
            <a:r>
              <a:rPr lang="zh-CN" altLang="en-US" sz="1600"/>
              <a:t>购买</a:t>
            </a:r>
            <a:r>
              <a:rPr lang="zh-CN" altLang="en-US" sz="1600" smtClean="0"/>
              <a:t>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sp>
        <p:nvSpPr>
          <p:cNvPr id="3" name="右箭头 2"/>
          <p:cNvSpPr/>
          <p:nvPr/>
        </p:nvSpPr>
        <p:spPr>
          <a:xfrm>
            <a:off x="2599079" y="4229050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3943332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在线设计房间</a:t>
            </a:r>
            <a:endParaRPr lang="en-US" altLang="zh-CN" dirty="0" smtClean="0"/>
          </a:p>
          <a:p>
            <a:r>
              <a:rPr lang="zh-CN" altLang="en-US" smtClean="0"/>
              <a:t>分享后，</a:t>
            </a:r>
            <a:endParaRPr lang="en-US" altLang="zh-CN" smtClean="0"/>
          </a:p>
          <a:p>
            <a:r>
              <a:rPr lang="zh-CN" altLang="en-US" smtClean="0"/>
              <a:t>对方可以打开或选中某件购买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39" y="2140818"/>
            <a:ext cx="5355410" cy="3012859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5933529" y="5237162"/>
            <a:ext cx="2880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（本图片是一张</a:t>
            </a:r>
            <a:r>
              <a:rPr lang="zh-CN" altLang="en-US"/>
              <a:t>参考</a:t>
            </a:r>
            <a:r>
              <a:rPr lang="zh-CN" altLang="en-US" smtClean="0"/>
              <a:t>图</a:t>
            </a:r>
            <a:r>
              <a:rPr lang="zh-CN" altLang="en-US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4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1922</Words>
  <Application>Microsoft Office PowerPoint</Application>
  <PresentationFormat>自定义</PresentationFormat>
  <Paragraphs>292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产品是什么？</vt:lpstr>
      <vt:lpstr>HTML5 平台支持</vt:lpstr>
      <vt:lpstr>产品支持全设备</vt:lpstr>
      <vt:lpstr>能做到什么？</vt:lpstr>
      <vt:lpstr>市场在哪里？</vt:lpstr>
      <vt:lpstr>市场在哪里？</vt:lpstr>
      <vt:lpstr>市场在哪里？</vt:lpstr>
      <vt:lpstr>市场在哪里？</vt:lpstr>
      <vt:lpstr>市场需求？</vt:lpstr>
      <vt:lpstr>H5-CL3 – 三维展示</vt:lpstr>
      <vt:lpstr>H5-CL3D – 渲染效果</vt:lpstr>
      <vt:lpstr>H5-CL3D – 渲染效果</vt:lpstr>
      <vt:lpstr>H5-CL3D – 追求效率</vt:lpstr>
      <vt:lpstr>H5-CL3D – 追求效率</vt:lpstr>
      <vt:lpstr>H5-CL3D – 追求效率</vt:lpstr>
      <vt:lpstr>H5-CL3D – 开放式接口</vt:lpstr>
      <vt:lpstr>H5-CL3D – 开放式接口</vt:lpstr>
      <vt:lpstr>H5-CL3D – 开放式接口</vt:lpstr>
      <vt:lpstr>发展阶段</vt:lpstr>
      <vt:lpstr>发展阶段 – 盈利模式</vt:lpstr>
      <vt:lpstr>发展展望</vt:lpstr>
      <vt:lpstr>CoolLight3D -技术竞争者</vt:lpstr>
      <vt:lpstr>CoolLight3D - 技术模块</vt:lpstr>
      <vt:lpstr>CoolLight3D – 技术核心</vt:lpstr>
      <vt:lpstr>CoolLight3D – 技术优势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毛春杨</cp:lastModifiedBy>
  <cp:revision>3445</cp:revision>
  <dcterms:created xsi:type="dcterms:W3CDTF">2013-12-16T08:08:34Z</dcterms:created>
  <dcterms:modified xsi:type="dcterms:W3CDTF">2015-05-05T06:53:32Z</dcterms:modified>
</cp:coreProperties>
</file>